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Sniglet"/>
      <p:regular r:id="rId17"/>
    </p:embeddedFont>
    <p:embeddedFont>
      <p:font typeface="Proxima Nova"/>
      <p:regular r:id="rId18"/>
      <p:bold r:id="rId19"/>
      <p:italic r:id="rId20"/>
      <p:boldItalic r:id="rId21"/>
    </p:embeddedFont>
    <p:embeddedFont>
      <p:font typeface="VT323"/>
      <p:regular r:id="rId22"/>
    </p:embeddedFont>
    <p:embeddedFont>
      <p:font typeface="Alfa Slab One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11" Type="http://schemas.openxmlformats.org/officeDocument/2006/relationships/slide" Target="slides/slide6.xml"/><Relationship Id="rId22" Type="http://schemas.openxmlformats.org/officeDocument/2006/relationships/font" Target="fonts/VT323-regular.fntdata"/><Relationship Id="rId10" Type="http://schemas.openxmlformats.org/officeDocument/2006/relationships/slide" Target="slides/slide5.xml"/><Relationship Id="rId21" Type="http://schemas.openxmlformats.org/officeDocument/2006/relationships/font" Target="fonts/ProximaNova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AlfaSlabOne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nigle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.fntdata"/><Relationship Id="rId6" Type="http://schemas.openxmlformats.org/officeDocument/2006/relationships/slide" Target="slides/slide1.xml"/><Relationship Id="rId18" Type="http://schemas.openxmlformats.org/officeDocument/2006/relationships/font" Target="fonts/ProximaNov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59642c63b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*Stress that they should really get unity installed before the next workshop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min : ice break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min : 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 min: game object/component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min: prefab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 min: physics</a:t>
            </a:r>
            <a:endParaRPr/>
          </a:p>
        </p:txBody>
      </p:sp>
      <p:sp>
        <p:nvSpPr>
          <p:cNvPr id="54" name="Google Shape;54;g59642c63b8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00f9085d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00f9085d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effects of triggers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e857ba79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e857ba79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effects of triggers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9642c63b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9642c63b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9642c63b8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9642c63b8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e857ba799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e857ba79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that you can import files by clicking an dragging into file explorer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e857ba799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e857ba799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e857ba7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e857ba7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sprite to scene, then explain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9642c63b8_2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9642c63b8_2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sprite to scene, then explain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e857ba79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e857ba79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e857ba79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e857ba79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Add platforms, start adding colliders and rigidbodies.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Show what the play/pause/next frame buttons do.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0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7975" y="-20362"/>
            <a:ext cx="9339952" cy="5641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7975" y="-2153962"/>
            <a:ext cx="9339952" cy="564142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>
            <p:ph type="ctrTitle"/>
          </p:nvPr>
        </p:nvSpPr>
        <p:spPr>
          <a:xfrm>
            <a:off x="-234925" y="495825"/>
            <a:ext cx="9432900" cy="18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VT323"/>
                <a:ea typeface="VT323"/>
                <a:cs typeface="VT323"/>
                <a:sym typeface="VT323"/>
              </a:rPr>
              <a:t>Unity 101</a:t>
            </a:r>
            <a:endParaRPr sz="3600">
              <a:solidFill>
                <a:srgbClr val="000000"/>
              </a:solidFill>
              <a:latin typeface="VT323"/>
              <a:ea typeface="VT323"/>
              <a:cs typeface="VT323"/>
              <a:sym typeface="VT323"/>
            </a:endParaRP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988925" y="1896925"/>
            <a:ext cx="6985200" cy="29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>
                <a:solidFill>
                  <a:srgbClr val="000000"/>
                </a:solidFill>
                <a:latin typeface="VT323"/>
                <a:ea typeface="VT323"/>
                <a:cs typeface="VT323"/>
                <a:sym typeface="VT323"/>
              </a:rPr>
              <a:t>Welcome!</a:t>
            </a:r>
            <a:endParaRPr sz="4800">
              <a:solidFill>
                <a:srgbClr val="000000"/>
              </a:solidFill>
              <a:latin typeface="VT323"/>
              <a:ea typeface="VT323"/>
              <a:cs typeface="VT323"/>
              <a:sym typeface="VT32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000000"/>
                </a:solidFill>
              </a:rPr>
              <a:t>We’ll start shortly-- meanwhile…</a:t>
            </a:r>
            <a:endParaRPr sz="2200"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rgbClr val="000000"/>
                </a:solidFill>
              </a:rPr>
              <a:t>Download Unity Hub if you haven’t and then get Unity through Unity Hub</a:t>
            </a:r>
            <a:endParaRPr sz="2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/>
          <p:nvPr/>
        </p:nvSpPr>
        <p:spPr>
          <a:xfrm>
            <a:off x="6182703" y="1131928"/>
            <a:ext cx="2876400" cy="3743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 txBox="1"/>
          <p:nvPr>
            <p:ph type="title"/>
          </p:nvPr>
        </p:nvSpPr>
        <p:spPr>
          <a:xfrm rot="147">
            <a:off x="716561" y="427785"/>
            <a:ext cx="70299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ynamic vs Kinematic vs Static</a:t>
            </a:r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537175" y="1188125"/>
            <a:ext cx="52713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Dynamic: </a:t>
            </a:r>
            <a:r>
              <a:rPr lang="en" sz="2000"/>
              <a:t>under the full control of physics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Kinematic: </a:t>
            </a:r>
            <a:r>
              <a:rPr lang="en" sz="2000"/>
              <a:t>not affected by forces like gravity or by collisions, but may be moved by other means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Static: </a:t>
            </a:r>
            <a:r>
              <a:rPr lang="en" sz="2000"/>
              <a:t>object should never move</a:t>
            </a:r>
            <a:endParaRPr sz="2000"/>
          </a:p>
          <a:p>
            <a:pPr indent="-381000" lvl="0" marL="457200" rtl="0" algn="l">
              <a:spcBef>
                <a:spcPts val="1600"/>
              </a:spcBef>
              <a:spcAft>
                <a:spcPts val="1600"/>
              </a:spcAft>
              <a:buSzPts val="2400"/>
              <a:buChar char="●"/>
            </a:pPr>
            <a:r>
              <a:rPr b="1" lang="en" sz="2000"/>
              <a:t>Kinematic </a:t>
            </a:r>
            <a:r>
              <a:rPr lang="en" sz="2000"/>
              <a:t>and </a:t>
            </a:r>
            <a:r>
              <a:rPr b="1" lang="en" sz="2000"/>
              <a:t>Static </a:t>
            </a:r>
            <a:r>
              <a:rPr lang="en" sz="2000"/>
              <a:t>objects will only collide with </a:t>
            </a:r>
            <a:r>
              <a:rPr b="1" lang="en" sz="2000"/>
              <a:t>Dynamic </a:t>
            </a:r>
            <a:r>
              <a:rPr lang="en" sz="2400"/>
              <a:t>objects</a:t>
            </a:r>
            <a:endParaRPr sz="2400"/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5475" y="1038788"/>
            <a:ext cx="2876550" cy="374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2"/>
          <p:cNvSpPr/>
          <p:nvPr/>
        </p:nvSpPr>
        <p:spPr>
          <a:xfrm>
            <a:off x="6031350" y="2471400"/>
            <a:ext cx="2920800" cy="3528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/>
          <p:nvPr/>
        </p:nvSpPr>
        <p:spPr>
          <a:xfrm>
            <a:off x="6182703" y="1131928"/>
            <a:ext cx="2876400" cy="3743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3"/>
          <p:cNvSpPr txBox="1"/>
          <p:nvPr>
            <p:ph type="title"/>
          </p:nvPr>
        </p:nvSpPr>
        <p:spPr>
          <a:xfrm rot="147">
            <a:off x="716561" y="580185"/>
            <a:ext cx="70299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riggers</a:t>
            </a:r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716550" y="1340525"/>
            <a:ext cx="50919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Is T</a:t>
            </a:r>
            <a:r>
              <a:rPr b="1" lang="en" sz="2400"/>
              <a:t>rigger</a:t>
            </a:r>
            <a:r>
              <a:rPr lang="en" sz="2400"/>
              <a:t> checked means the area defined will not be solid and other game objects can pass through 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1600"/>
              </a:spcAft>
              <a:buSzPts val="2400"/>
              <a:buChar char="●"/>
            </a:pPr>
            <a:r>
              <a:rPr lang="en" sz="2400"/>
              <a:t>Use a </a:t>
            </a:r>
            <a:r>
              <a:rPr b="1" lang="en" sz="2400"/>
              <a:t>Trigger </a:t>
            </a:r>
            <a:r>
              <a:rPr lang="en" sz="2400"/>
              <a:t>when you want to detect when another collider is within the defined area without blocking it</a:t>
            </a:r>
            <a:endParaRPr sz="2400"/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5475" y="1038788"/>
            <a:ext cx="2876550" cy="374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/>
          <p:nvPr/>
        </p:nvSpPr>
        <p:spPr>
          <a:xfrm>
            <a:off x="6075475" y="1340525"/>
            <a:ext cx="1715100" cy="2526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4100" y="0"/>
            <a:ext cx="4004550" cy="400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1928" y="2849550"/>
            <a:ext cx="1980150" cy="190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801975" y="784050"/>
            <a:ext cx="7979700" cy="23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Proxima Nova"/>
              <a:buChar char="●"/>
            </a:pPr>
            <a:r>
              <a:rPr lang="en" sz="3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your favorite game and why?</a:t>
            </a:r>
            <a:endParaRPr sz="30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Proxima Nova"/>
              <a:buChar char="●"/>
            </a:pPr>
            <a:r>
              <a:rPr lang="en" sz="3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What’s your favorite Pokemon and why?</a:t>
            </a:r>
            <a:endParaRPr sz="30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Proxima Nova"/>
              <a:buChar char="●"/>
            </a:pPr>
            <a:r>
              <a:rPr lang="en" sz="3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What do you want to do in game dev?</a:t>
            </a:r>
            <a:endParaRPr sz="30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Not knowing yet is also a good answer :D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4513" y="2700950"/>
            <a:ext cx="3754975" cy="2111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0525" y="1662600"/>
            <a:ext cx="4930775" cy="262782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type="title"/>
          </p:nvPr>
        </p:nvSpPr>
        <p:spPr>
          <a:xfrm rot="147">
            <a:off x="644295" y="558109"/>
            <a:ext cx="70299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Navigating Unity</a:t>
            </a:r>
            <a:endParaRPr/>
          </a:p>
        </p:txBody>
      </p:sp>
      <p:sp>
        <p:nvSpPr>
          <p:cNvPr id="78" name="Google Shape;78;p16"/>
          <p:cNvSpPr/>
          <p:nvPr/>
        </p:nvSpPr>
        <p:spPr>
          <a:xfrm flipH="1">
            <a:off x="7348750" y="2010875"/>
            <a:ext cx="364800" cy="2006400"/>
          </a:xfrm>
          <a:prstGeom prst="leftBrace">
            <a:avLst>
              <a:gd fmla="val 8333" name="adj1"/>
              <a:gd fmla="val 29544" name="adj2"/>
            </a:avLst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rgbClr val="980000"/>
              </a:solidFill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7713550" y="2421675"/>
            <a:ext cx="15660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80000"/>
                </a:solidFill>
                <a:latin typeface="Sniglet"/>
                <a:ea typeface="Sniglet"/>
                <a:cs typeface="Sniglet"/>
                <a:sym typeface="Sniglet"/>
              </a:rPr>
              <a:t>Inspector</a:t>
            </a:r>
            <a:endParaRPr sz="2400">
              <a:solidFill>
                <a:srgbClr val="980000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2195925" y="1979025"/>
            <a:ext cx="264600" cy="1226400"/>
          </a:xfrm>
          <a:prstGeom prst="leftBrace">
            <a:avLst>
              <a:gd fmla="val 8333" name="adj1"/>
              <a:gd fmla="val 26062" name="adj2"/>
            </a:avLst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644300" y="2010875"/>
            <a:ext cx="16965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80000"/>
                </a:solidFill>
                <a:latin typeface="Sniglet"/>
                <a:ea typeface="Sniglet"/>
                <a:cs typeface="Sniglet"/>
                <a:sym typeface="Sniglet"/>
              </a:rPr>
              <a:t>Hierarchy</a:t>
            </a:r>
            <a:endParaRPr sz="2400">
              <a:solidFill>
                <a:srgbClr val="980000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2186800" y="3296725"/>
            <a:ext cx="264600" cy="912000"/>
          </a:xfrm>
          <a:prstGeom prst="leftBrace">
            <a:avLst>
              <a:gd fmla="val 8333" name="adj1"/>
              <a:gd fmla="val 25447" name="adj2"/>
            </a:avLst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 rot="5400000">
            <a:off x="4534100" y="175400"/>
            <a:ext cx="362400" cy="2957400"/>
          </a:xfrm>
          <a:prstGeom prst="leftBrace">
            <a:avLst>
              <a:gd fmla="val 8333" name="adj1"/>
              <a:gd fmla="val 22548" name="adj2"/>
            </a:avLst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/>
        </p:nvSpPr>
        <p:spPr>
          <a:xfrm>
            <a:off x="844175" y="2877625"/>
            <a:ext cx="13335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80000"/>
                </a:solidFill>
                <a:latin typeface="Sniglet"/>
                <a:ea typeface="Sniglet"/>
                <a:cs typeface="Sniglet"/>
                <a:sym typeface="Sniglet"/>
              </a:rPr>
              <a:t>File Explorer</a:t>
            </a:r>
            <a:endParaRPr sz="2400">
              <a:solidFill>
                <a:srgbClr val="980000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3989950" y="893225"/>
            <a:ext cx="23172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80000"/>
                </a:solidFill>
              </a:rPr>
              <a:t>Scene View</a:t>
            </a:r>
            <a:endParaRPr sz="2400">
              <a:solidFill>
                <a:srgbClr val="980000"/>
              </a:solidFill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752">
            <a:off x="7080932" y="4023782"/>
            <a:ext cx="261313" cy="261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 rot="147">
            <a:off x="750436" y="625960"/>
            <a:ext cx="70299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Hierarchy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684900" y="1530650"/>
            <a:ext cx="47190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 Hierarchy shows a scene and all the gameobjects in it.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1600"/>
              </a:spcAft>
              <a:buSzPts val="2400"/>
              <a:buChar char="●"/>
            </a:pPr>
            <a:r>
              <a:rPr lang="en" sz="2400"/>
              <a:t>All the active </a:t>
            </a:r>
            <a:r>
              <a:rPr lang="en" sz="2400"/>
              <a:t>gameobjects</a:t>
            </a:r>
            <a:r>
              <a:rPr lang="en" sz="2400"/>
              <a:t> live in the active scene, shown here</a:t>
            </a:r>
            <a:endParaRPr sz="2400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3750" y="1530653"/>
            <a:ext cx="2684474" cy="191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 rot="948">
            <a:off x="787250" y="321475"/>
            <a:ext cx="6525300" cy="9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what’s a game object?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638150" y="1377725"/>
            <a:ext cx="6199200" cy="29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Every part of your game is a </a:t>
            </a:r>
            <a:r>
              <a:rPr b="1" lang="en" sz="2000"/>
              <a:t>game object</a:t>
            </a:r>
            <a:r>
              <a:rPr lang="en" sz="2000"/>
              <a:t> that holds </a:t>
            </a:r>
            <a:r>
              <a:rPr b="1" lang="en" sz="2000"/>
              <a:t>components</a:t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</a:t>
            </a:r>
            <a:r>
              <a:rPr b="1" lang="en" sz="2000"/>
              <a:t>game object</a:t>
            </a:r>
            <a:r>
              <a:rPr lang="en" sz="2000"/>
              <a:t> is an object that exists in your scene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They’re players, platforms, balls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</a:t>
            </a:r>
            <a:r>
              <a:rPr b="1" lang="en" sz="2000"/>
              <a:t>game object</a:t>
            </a:r>
            <a:r>
              <a:rPr lang="en" sz="2000"/>
              <a:t> can have child </a:t>
            </a:r>
            <a:r>
              <a:rPr b="1" lang="en" sz="2000"/>
              <a:t>game objects</a:t>
            </a:r>
            <a:endParaRPr sz="2000"/>
          </a:p>
        </p:txBody>
      </p:sp>
      <p:sp>
        <p:nvSpPr>
          <p:cNvPr id="100" name="Google Shape;100;p18"/>
          <p:cNvSpPr/>
          <p:nvPr/>
        </p:nvSpPr>
        <p:spPr>
          <a:xfrm>
            <a:off x="7348711" y="1263960"/>
            <a:ext cx="1764300" cy="363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1310" y="1197400"/>
            <a:ext cx="1764240" cy="363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/>
          <p:nvPr/>
        </p:nvSpPr>
        <p:spPr>
          <a:xfrm flipH="1" rot="10800000">
            <a:off x="6924900" y="1705658"/>
            <a:ext cx="356400" cy="2043900"/>
          </a:xfrm>
          <a:prstGeom prst="leftBrace">
            <a:avLst>
              <a:gd fmla="val 50287" name="adj1"/>
              <a:gd fmla="val 24481" name="adj2"/>
            </a:avLst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 rot="948">
            <a:off x="787250" y="321475"/>
            <a:ext cx="6525300" cy="9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a component?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638150" y="1377725"/>
            <a:ext cx="6199200" cy="29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</a:t>
            </a:r>
            <a:r>
              <a:rPr b="1" lang="en" sz="2000"/>
              <a:t>component</a:t>
            </a:r>
            <a:r>
              <a:rPr lang="en" sz="2000"/>
              <a:t> is something that is attached to your game object that gives it behavior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For example: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a component to give your object physics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a component to handle movement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a component to spawn enemies</a:t>
            </a:r>
            <a:endParaRPr sz="2000"/>
          </a:p>
        </p:txBody>
      </p:sp>
      <p:sp>
        <p:nvSpPr>
          <p:cNvPr id="109" name="Google Shape;109;p19"/>
          <p:cNvSpPr/>
          <p:nvPr/>
        </p:nvSpPr>
        <p:spPr>
          <a:xfrm>
            <a:off x="7348711" y="1263960"/>
            <a:ext cx="1764300" cy="3632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1310" y="1197400"/>
            <a:ext cx="1764240" cy="363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/>
          <p:nvPr/>
        </p:nvSpPr>
        <p:spPr>
          <a:xfrm flipH="1" rot="10800000">
            <a:off x="6924900" y="1705658"/>
            <a:ext cx="356400" cy="2043900"/>
          </a:xfrm>
          <a:prstGeom prst="leftBrace">
            <a:avLst>
              <a:gd fmla="val 50287" name="adj1"/>
              <a:gd fmla="val 24481" name="adj2"/>
            </a:avLst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 rot="147">
            <a:off x="750461" y="688660"/>
            <a:ext cx="70299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Prefabs</a:t>
            </a:r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1052050" y="1545950"/>
            <a:ext cx="7140000" cy="28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Prefabs </a:t>
            </a:r>
            <a:r>
              <a:rPr lang="en" sz="2400"/>
              <a:t>are saved states of game objects.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Prefabs will save the components and components’ settings of the game object as well any child game object, their components, and their components’ settings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 rot="147">
            <a:off x="625011" y="663560"/>
            <a:ext cx="70299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Physics &amp; Collisions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716550" y="1340525"/>
            <a:ext cx="54549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Game Objects</a:t>
            </a:r>
            <a:r>
              <a:rPr lang="en" sz="2200"/>
              <a:t> need physics applied to interact with </a:t>
            </a:r>
            <a:r>
              <a:rPr lang="en" sz="2200"/>
              <a:t>each other</a:t>
            </a:r>
            <a:r>
              <a:rPr lang="en" sz="2200"/>
              <a:t> in a natural way.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Colliders</a:t>
            </a:r>
            <a:r>
              <a:rPr lang="en" sz="2200"/>
              <a:t> define the area where </a:t>
            </a:r>
            <a:r>
              <a:rPr b="1" lang="en" sz="2200"/>
              <a:t>game objects</a:t>
            </a:r>
            <a:r>
              <a:rPr lang="en" sz="2200"/>
              <a:t> will interact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Rigidbodies </a:t>
            </a:r>
            <a:r>
              <a:rPr lang="en" sz="2200"/>
              <a:t>define how game objects react to </a:t>
            </a:r>
            <a:r>
              <a:rPr lang="en" sz="2200"/>
              <a:t>physics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Colliders </a:t>
            </a:r>
            <a:r>
              <a:rPr lang="en" sz="2200"/>
              <a:t>and </a:t>
            </a:r>
            <a:r>
              <a:rPr b="1" lang="en" sz="2200"/>
              <a:t>Rigidbodies </a:t>
            </a:r>
            <a:r>
              <a:rPr lang="en" sz="2200"/>
              <a:t>can be found in Add Component &gt; Physics2D</a:t>
            </a:r>
            <a:endParaRPr sz="2200"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9925" y="1143000"/>
            <a:ext cx="142875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